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若山　祐樹" initials="若山　祐樹" lastIdx="5" clrIdx="0">
    <p:extLst>
      <p:ext uri="{19B8F6BF-5375-455C-9EA6-DF929625EA0E}">
        <p15:presenceInfo xmlns:p15="http://schemas.microsoft.com/office/powerpoint/2012/main" userId="S-1-5-21-2584162954-2024034027-3327744939-3836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00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71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73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37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40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46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67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27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D10AE-DDF8-4B4A-AF40-45F0392E614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2776-B57D-4D02-B865-28970B994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"/>
            <a:ext cx="12192000" cy="583097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東京都公立学校で子供たちの成長に携わってみませんか？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6297930"/>
            <a:ext cx="12192000" cy="56007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marL="808038"/>
            <a:r>
              <a:rPr lang="ja-JP" altLang="en-US" sz="2800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東京都の教育に皆さまのお力をぜひお貸しください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784" y="6375012"/>
            <a:ext cx="2196666" cy="40590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0" y="547995"/>
            <a:ext cx="6182187" cy="430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ja-JP" altLang="en-US" sz="2400" b="1" dirty="0">
                <a:ln w="12700">
                  <a:noFill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教員免許をお持ちの方はこちら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71487" y="1436365"/>
            <a:ext cx="6029116" cy="1610595"/>
          </a:xfrm>
          <a:prstGeom prst="roundRect">
            <a:avLst>
              <a:gd name="adj" fmla="val 6260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108000" rIns="36000" rtlCol="0" anchor="t" anchorCtr="0"/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正規教員の育児休業等により欠員が生じた際に代替として任用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業務内容は正規教員と同じです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常勤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給与は正規教員に準じます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教員免許をお持ちでない方も 臨時免許を取得し、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授業ができる可能性があります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78796" y="1184404"/>
            <a:ext cx="2153804" cy="35101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臨時的任用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6000" y="3345824"/>
            <a:ext cx="6054603" cy="1249182"/>
          </a:xfrm>
          <a:prstGeom prst="roundRect">
            <a:avLst>
              <a:gd name="adj" fmla="val 1105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正規教員以外に時間講師で対応する授業時間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数が生じた際に任用され、授業・評価を担当します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週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時間（学校が求める時間数）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1,880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年未満）</a:t>
            </a:r>
            <a:r>
              <a:rPr kumimoji="1" lang="en-US" altLang="ja-JP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※ 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年数により報酬額は変動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8796" y="3148496"/>
            <a:ext cx="2270276" cy="35101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時間講師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287737" y="1422679"/>
            <a:ext cx="5798713" cy="994143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80000" rIns="72000"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先生たちに代わって資料作成や授業準備等を行います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時間、週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時給</a:t>
            </a:r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1,200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円程度（自治体により異なります）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6287737" y="1244215"/>
            <a:ext cx="3994211" cy="35101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スクール・サポート・スタッフ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6287737" y="2632908"/>
            <a:ext cx="5798713" cy="1183191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80000" rIns="72000"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小学校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年生の学習・生活指導の補助、子供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からの相談対応等、学級担任の補助をします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時間程度、月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日程度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時給</a:t>
            </a:r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1,500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円程度（自治体により異なります）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6287736" y="2459397"/>
            <a:ext cx="3994211" cy="35101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エデュケーション・アシスタント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6304356" y="4048092"/>
            <a:ext cx="5798713" cy="986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80000" rIns="72000"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調査・来客・電話等の対応支援で副校長の事務を補佐します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時間程度、月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日程度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時給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1,500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円程度（自治体により異なります）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304356" y="3880988"/>
            <a:ext cx="3994211" cy="35101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副校長補佐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8569" y="1541952"/>
            <a:ext cx="615428" cy="61718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1684" y="3212995"/>
            <a:ext cx="776714" cy="77671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4160C3F-471A-4B84-A409-CBA5BA3A18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66217" y="4508816"/>
            <a:ext cx="659829" cy="639571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6251580" y="536726"/>
            <a:ext cx="5904263" cy="43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ja-JP" altLang="en-US" sz="2400" b="1" dirty="0">
                <a:ln w="12700">
                  <a:noFill/>
                </a:ln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教員免許をお持ちでない方はこちら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6304356" y="5264067"/>
            <a:ext cx="5798713" cy="986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80000" rIns="72000"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東京都教育支援機構が運営する人材バンクに登録</a:t>
            </a: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いただいた皆様に支援を求める学校を紹介します</a:t>
            </a: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有期労働・パートタイム／ボランティア（有償・無償）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6304355" y="5108455"/>
            <a:ext cx="3994211" cy="35101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TEPRO Supporter Bank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18623727-C287-4ECA-A1E8-3BB6B8DA5A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330" y="1922510"/>
            <a:ext cx="739461" cy="710398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3794319" y="2908433"/>
            <a:ext cx="1218843" cy="619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kumimoji="1" lang="ja-JP" altLang="en-US" sz="2000" b="1" dirty="0">
                <a:ln w="12700">
                  <a:noFill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通年選考募集中</a:t>
            </a:r>
            <a:r>
              <a:rPr kumimoji="1" lang="en-US" altLang="ja-JP" sz="2000" b="1" dirty="0">
                <a:ln w="12700">
                  <a:noFill/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  <a:endParaRPr kumimoji="1" lang="ja-JP" altLang="en-US" sz="2000" b="1" dirty="0">
              <a:ln w="12700">
                <a:noFill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二等辺三角形 42"/>
          <p:cNvSpPr/>
          <p:nvPr/>
        </p:nvSpPr>
        <p:spPr>
          <a:xfrm flipV="1">
            <a:off x="2019905" y="1042750"/>
            <a:ext cx="2266659" cy="179886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二等辺三角形 43"/>
          <p:cNvSpPr/>
          <p:nvPr/>
        </p:nvSpPr>
        <p:spPr>
          <a:xfrm flipV="1">
            <a:off x="8070381" y="1010789"/>
            <a:ext cx="2266659" cy="17988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-102453" y="4599297"/>
            <a:ext cx="6304356" cy="324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kumimoji="1" lang="ja-JP" altLang="en-US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詳しくは</a:t>
            </a:r>
            <a:r>
              <a:rPr kumimoji="1" lang="en-US" altLang="ja-JP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kumimoji="1" lang="ja-JP" altLang="en-US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 又は </a:t>
            </a:r>
            <a:r>
              <a:rPr lang="ja-JP" altLang="en-US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東京都教育委員会の</a:t>
            </a:r>
            <a:r>
              <a:rPr lang="en-US" altLang="ja-JP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6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から検索を！</a:t>
            </a:r>
            <a:endParaRPr kumimoji="1" lang="ja-JP" altLang="en-US" sz="16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6001" y="5051844"/>
            <a:ext cx="6054603" cy="1246086"/>
          </a:xfrm>
          <a:prstGeom prst="roundRect">
            <a:avLst>
              <a:gd name="adj" fmla="val 9005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72000" rIns="72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 </a:t>
            </a:r>
            <a:r>
              <a:rPr lang="ja-JP" altLang="en-US" sz="1600" b="1" u="sng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申込については、</a:t>
            </a:r>
            <a:r>
              <a:rPr lang="en-US" altLang="ja-JP" sz="1600" b="1" u="sng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u="sng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月に要綱を発表！</a:t>
            </a: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過去に都内公立学校で一定期間の教員経験がある方、</a:t>
            </a: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「カムバック採用」等があります</a:t>
            </a: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教員免許を今後取得予定のある社会人の方、</a:t>
            </a: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「社会人特例選考」合格後に教員免許の取得が可能です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04" y="2801853"/>
            <a:ext cx="763150" cy="763150"/>
          </a:xfrm>
          <a:prstGeom prst="rect">
            <a:avLst/>
          </a:prstGeom>
        </p:spPr>
      </p:pic>
      <p:sp>
        <p:nvSpPr>
          <p:cNvPr id="35" name="角丸四角形 34"/>
          <p:cNvSpPr/>
          <p:nvPr/>
        </p:nvSpPr>
        <p:spPr>
          <a:xfrm>
            <a:off x="107013" y="4881509"/>
            <a:ext cx="2270276" cy="35101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08000" rIns="72000" rtlCol="0" anchor="ctr"/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正規教員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2" y="5394369"/>
            <a:ext cx="654522" cy="654522"/>
          </a:xfrm>
          <a:prstGeom prst="rect">
            <a:avLst/>
          </a:prstGeom>
        </p:spPr>
      </p:pic>
      <p:pic>
        <p:nvPicPr>
          <p:cNvPr id="41" name="図 40" descr="QR コード&#10;&#10;自動的に生成された説明">
            <a:extLst>
              <a:ext uri="{FF2B5EF4-FFF2-40B4-BE49-F238E27FC236}">
                <a16:creationId xmlns:a16="http://schemas.microsoft.com/office/drawing/2014/main" id="{DC30C4D9-851E-0AB0-EA3E-A6630716FA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56670" y="5269495"/>
            <a:ext cx="730530" cy="7305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07" y="2201698"/>
            <a:ext cx="907271" cy="9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2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415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金木　圭一</dc:creator>
  <cp:lastModifiedBy>事務局１ 東京都中学校長会</cp:lastModifiedBy>
  <cp:revision>67</cp:revision>
  <cp:lastPrinted>2024-01-16T03:47:58Z</cp:lastPrinted>
  <dcterms:created xsi:type="dcterms:W3CDTF">2024-01-10T05:51:54Z</dcterms:created>
  <dcterms:modified xsi:type="dcterms:W3CDTF">2024-01-30T06:04:11Z</dcterms:modified>
</cp:coreProperties>
</file>